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3" r:id="rId3"/>
    <p:sldId id="284" r:id="rId4"/>
    <p:sldId id="286" r:id="rId5"/>
    <p:sldId id="289" r:id="rId6"/>
    <p:sldId id="290" r:id="rId7"/>
    <p:sldId id="291" r:id="rId8"/>
    <p:sldId id="293" r:id="rId9"/>
    <p:sldId id="294" r:id="rId10"/>
    <p:sldId id="295" r:id="rId11"/>
    <p:sldId id="320" r:id="rId12"/>
    <p:sldId id="296" r:id="rId13"/>
    <p:sldId id="297" r:id="rId14"/>
    <p:sldId id="327" r:id="rId15"/>
    <p:sldId id="321" r:id="rId16"/>
    <p:sldId id="298" r:id="rId17"/>
    <p:sldId id="299" r:id="rId18"/>
    <p:sldId id="322" r:id="rId19"/>
    <p:sldId id="300" r:id="rId20"/>
    <p:sldId id="301" r:id="rId21"/>
    <p:sldId id="323" r:id="rId22"/>
    <p:sldId id="302" r:id="rId23"/>
    <p:sldId id="324" r:id="rId24"/>
    <p:sldId id="304" r:id="rId25"/>
    <p:sldId id="326" r:id="rId26"/>
  </p:sldIdLst>
  <p:sldSz cx="9144000" cy="6858000" type="screen4x3"/>
  <p:notesSz cx="6858000" cy="9144000"/>
  <p:custShowLst>
    <p:custShow name="Presentación personalizada 1" id="0">
      <p:sldLst>
        <p:sld r:id="rId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A12"/>
    <a:srgbClr val="3AF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9694" autoAdjust="0"/>
  </p:normalViewPr>
  <p:slideViewPr>
    <p:cSldViewPr>
      <p:cViewPr varScale="1">
        <p:scale>
          <a:sx n="74" d="100"/>
          <a:sy n="74" d="100"/>
        </p:scale>
        <p:origin x="62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B654-F9E7-4303-893A-3BC9E298D436}" type="datetimeFigureOut">
              <a:rPr lang="es-EC" smtClean="0"/>
              <a:pPr/>
              <a:t>26/4/2023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D41E8-5D19-4935-81CF-8DCB524C852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988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2FC77-70D7-4F9E-AE67-2677B9E7DCF7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2050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5350D-9324-4A05-9B82-18E000E1238C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15989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A74A1-C071-426F-ACC3-9E813FF6F6B0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58124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A74A1-C071-426F-ACC3-9E813FF6F6B0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2611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EFF67-E1C4-464E-9847-25E3C37E00E3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9043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AAD70-901E-4B96-BB6D-06A009483448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36456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A993F-AD9E-4E88-8CB9-08166BF17091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32183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AB0FA-7A7F-4174-8918-47B02B61F358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81068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54FA3-0230-441D-8794-27CA52CC26A0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6170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6AD0E-C0D4-4CA0-A9F7-CDEDD12DB207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724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975BB-2904-4947-962D-2ABA00EF6A78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4393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3DA7-3A8E-4A9F-AB79-3723EA6A82FC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2776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89E07-FE0D-4D25-BA96-A45A4A5C101C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Central nervous system depressants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871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6AB0D-2DE6-4566-8A28-A429217B254E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9016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B1826-A433-4D4A-94BD-FB4B4A824E54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7423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DE9E6-8026-4B1A-ADD9-11C70EBEEE27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83087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4FBFA-D6D6-4E13-BCC6-E8F906CE6937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1573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44450"/>
            <a:ext cx="8315325" cy="11287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14338" y="1431925"/>
            <a:ext cx="4081462" cy="45180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31925"/>
            <a:ext cx="4081463" cy="45180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44450"/>
            <a:ext cx="8315325" cy="11287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14338" y="1431925"/>
            <a:ext cx="4081462" cy="45180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431925"/>
            <a:ext cx="4081463" cy="4518025"/>
          </a:xfrm>
        </p:spPr>
        <p:txBody>
          <a:bodyPr/>
          <a:lstStyle/>
          <a:p>
            <a:pPr lvl="0"/>
            <a:endParaRPr lang="es-EC" noProof="0" smtClean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B7EF-6832-486C-BD45-3199C35E16D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50BD-3550-4765-85BE-2B31E947B7C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7 Imagen" descr="33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9509" cy="6892132"/>
          </a:xfrm>
        </p:spPr>
      </p:pic>
      <p:sp>
        <p:nvSpPr>
          <p:cNvPr id="6" name="5 CuadroTexto"/>
          <p:cNvSpPr txBox="1"/>
          <p:nvPr/>
        </p:nvSpPr>
        <p:spPr>
          <a:xfrm>
            <a:off x="76200" y="163074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accent6">
                    <a:lumMod val="75000"/>
                  </a:schemeClr>
                </a:solidFill>
              </a:rPr>
              <a:t>Estrategia multimodal de higiene de manos </a:t>
            </a:r>
            <a:endParaRPr lang="es-EC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15325" cy="7286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¿Por qué se debe hacer higiene de manos?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397" y="836939"/>
            <a:ext cx="7620000" cy="4126399"/>
          </a:xfrm>
        </p:spPr>
        <p:txBody>
          <a:bodyPr>
            <a:normAutofit/>
          </a:bodyPr>
          <a:lstStyle/>
          <a:p>
            <a:pPr marL="0" lvl="1" indent="0" algn="ctr" eaLnBrk="1" hangingPunct="1">
              <a:buFont typeface="Arial" charset="0"/>
              <a:buNone/>
            </a:pPr>
            <a:endParaRPr lang="es-EC" sz="2400" dirty="0" smtClean="0">
              <a:latin typeface="Calibri" pitchFamily="34" charset="0"/>
            </a:endParaRPr>
          </a:p>
          <a:p>
            <a:pPr marL="0" lvl="1" indent="0" algn="ctr" eaLnBrk="1" hangingPunct="1">
              <a:buFont typeface="Arial" charset="0"/>
              <a:buNone/>
            </a:pPr>
            <a:endParaRPr lang="es-EC" sz="2400" dirty="0">
              <a:latin typeface="Calibri" pitchFamily="34" charset="0"/>
            </a:endParaRPr>
          </a:p>
          <a:p>
            <a:pPr marL="0" lvl="1" indent="0" algn="ctr" eaLnBrk="1" hangingPunct="1">
              <a:buFont typeface="Arial" charset="0"/>
              <a:buNone/>
            </a:pPr>
            <a:endParaRPr lang="es-EC" sz="2400" dirty="0" smtClean="0">
              <a:latin typeface="Calibri" pitchFamily="34" charset="0"/>
            </a:endParaRPr>
          </a:p>
          <a:p>
            <a:pPr marL="0" lvl="1" indent="0" algn="ctr" eaLnBrk="1" hangingPunct="1">
              <a:buFont typeface="Arial" charset="0"/>
              <a:buNone/>
            </a:pPr>
            <a:endParaRPr lang="es-EC" sz="2400" dirty="0" smtClean="0">
              <a:latin typeface="Calibri" pitchFamily="34" charset="0"/>
            </a:endParaRPr>
          </a:p>
          <a:p>
            <a:pPr marL="1600200" lvl="1" indent="-1517650" algn="ctr" eaLnBrk="1" hangingPunct="1">
              <a:buFont typeface="Arial" charset="0"/>
              <a:buNone/>
            </a:pP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Usted debe realizar higiene de manos para:</a:t>
            </a:r>
          </a:p>
          <a:p>
            <a:pPr lvl="1" eaLnBrk="1" hangingPunct="1">
              <a:buNone/>
            </a:pPr>
            <a:endParaRPr lang="es-EC" dirty="0" smtClean="0">
              <a:latin typeface="Calibri" pitchFamily="34" charset="0"/>
            </a:endParaRPr>
          </a:p>
          <a:p>
            <a:pPr lvl="1" eaLnBrk="1" hangingPunct="1"/>
            <a:endParaRPr lang="es-EC" dirty="0" smtClean="0">
              <a:latin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5897" y="3352800"/>
            <a:ext cx="751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just">
              <a:buFont typeface="Wingdings" pitchFamily="2" charset="2"/>
              <a:buChar char="ü"/>
            </a:pPr>
            <a:r>
              <a:rPr lang="es-EC" b="1" dirty="0">
                <a:latin typeface="Calibri" pitchFamily="34" charset="0"/>
              </a:rPr>
              <a:t>Proteger al paciente </a:t>
            </a:r>
            <a:r>
              <a:rPr lang="es-EC" dirty="0">
                <a:latin typeface="Calibri" pitchFamily="34" charset="0"/>
              </a:rPr>
              <a:t>contra los gérmenes perjudiciales transportados en sus manos o presentes en su piel</a:t>
            </a:r>
          </a:p>
          <a:p>
            <a:pPr marL="0" lvl="3" algn="just">
              <a:buFont typeface="Wingdings" pitchFamily="2" charset="2"/>
              <a:buChar char="ü"/>
            </a:pPr>
            <a:r>
              <a:rPr lang="es-EC" b="1" dirty="0">
                <a:latin typeface="Calibri" pitchFamily="34" charset="0"/>
              </a:rPr>
              <a:t>Protegerse usted y proteger al trabajador de la salud </a:t>
            </a:r>
            <a:r>
              <a:rPr lang="es-EC" dirty="0">
                <a:latin typeface="Calibri" pitchFamily="34" charset="0"/>
              </a:rPr>
              <a:t>de los gérmenes infecciosos</a:t>
            </a:r>
          </a:p>
          <a:p>
            <a:endParaRPr lang="es-EC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95897" y="1458726"/>
            <a:ext cx="7239001" cy="72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s-EC" sz="2400" i="1" dirty="0">
                <a:latin typeface="Calibri" pitchFamily="34" charset="0"/>
              </a:rPr>
              <a:t>Cualquier profesional de la salud o persona involucrada en el cuidado del paciente tiene que preocuparse por la higiene de manos.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tmFilter="0, 0; 0.125,0.2665; 0.25,0.4; 0.375,0.465; 0.5,0.5;  0.625,0.535; 0.75,0.6; 0.875,0.7335; 1,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tmFilter="0, 0; 0.125,0.2665; 0.25,0.4; 0.375,0.465; 0.5,0.5;  0.625,0.535; 0.75,0.6; 0.875,0.7335; 1,1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tmFilter="0, 0; 0.125,0.2665; 0.25,0.4; 0.375,0.465; 0.5,0.5;  0.625,0.535; 0.75,0.6; 0.875,0.7335; 1,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tmFilter="0, 0; 0.125,0.2665; 0.25,0.4; 0.375,0.465; 0.5,0.5;  0.625,0.535; 0.75,0.6; 0.875,0.7335; 1,1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Conoce Usted los 5 Momentos de la Higiene de Manos?</a:t>
            </a:r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Resultado de imagen para higiene de 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36" y="2971800"/>
            <a:ext cx="5867400" cy="22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497138"/>
            <a:ext cx="3533775" cy="1128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C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enfoque de  “Los 5 momentos para la higiene de manos”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831"/>
            <a:ext cx="5292725" cy="6091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414336" y="1143000"/>
            <a:ext cx="8315325" cy="6969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¿Cómo realizar higiene de las manos?</a:t>
            </a:r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198" y="2209800"/>
            <a:ext cx="8653463" cy="1876425"/>
          </a:xfrm>
        </p:spPr>
        <p:txBody>
          <a:bodyPr>
            <a:normAutofit/>
          </a:bodyPr>
          <a:lstStyle/>
          <a:p>
            <a:pPr lvl="1" algn="just" eaLnBrk="1" hangingPunct="1">
              <a:buFont typeface="Wingdings" pitchFamily="2" charset="2"/>
              <a:buChar char="ü"/>
            </a:pPr>
            <a:r>
              <a:rPr lang="es-EC" dirty="0" smtClean="0">
                <a:latin typeface="Calibri" pitchFamily="34" charset="0"/>
              </a:rPr>
              <a:t>La forma más </a:t>
            </a:r>
            <a:r>
              <a:rPr lang="es-EC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efectiva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C" dirty="0" smtClean="0">
                <a:latin typeface="Calibri" pitchFamily="34" charset="0"/>
              </a:rPr>
              <a:t>de asegurar una óptima  higiene de manos es realizar una </a:t>
            </a:r>
            <a:r>
              <a:rPr lang="es-EC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fricción</a:t>
            </a:r>
            <a:r>
              <a:rPr lang="es-EC" dirty="0" smtClean="0">
                <a:latin typeface="Calibri" pitchFamily="34" charset="0"/>
              </a:rPr>
              <a:t> de las manos con un preparado de base alcohólica </a:t>
            </a: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cuando NO están visiblemente sucias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414336" y="1600200"/>
            <a:ext cx="8315325" cy="6969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¿Cómo realizar higiene de las manos?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2438400"/>
            <a:ext cx="8653463" cy="2058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itchFamily="2" charset="2"/>
              <a:buChar char="ü"/>
            </a:pPr>
            <a:r>
              <a:rPr lang="es-EC" sz="2500" dirty="0">
                <a:latin typeface="Calibri" pitchFamily="34" charset="0"/>
              </a:rPr>
              <a:t>Hay que lavarse las manos con agua y jabón 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cuando estén visiblemente sucias</a:t>
            </a:r>
            <a:r>
              <a:rPr lang="es-EC" sz="2500" b="1" dirty="0">
                <a:latin typeface="Calibri" pitchFamily="34" charset="0"/>
              </a:rPr>
              <a:t> </a:t>
            </a:r>
            <a:r>
              <a:rPr lang="es-EC" sz="2500" dirty="0">
                <a:latin typeface="Calibri" pitchFamily="34" charset="0"/>
              </a:rPr>
              <a:t>o manchadas de sangre u otros fluidos corporales y además cuando existe una fuerte sospecha o evidencia de exposición a organismos potencialmente formadores de esporas (</a:t>
            </a:r>
            <a:r>
              <a:rPr lang="en-GB" sz="2500" i="1" dirty="0">
                <a:latin typeface="Calibri" pitchFamily="34" charset="0"/>
                <a:ea typeface="Times New Roman" pitchFamily="18" charset="0"/>
                <a:cs typeface="Arial" charset="0"/>
              </a:rPr>
              <a:t>Clostridium </a:t>
            </a:r>
            <a:r>
              <a:rPr lang="en-GB" sz="2500" i="1" dirty="0" err="1">
                <a:latin typeface="Calibri" pitchFamily="34" charset="0"/>
                <a:ea typeface="Times New Roman" pitchFamily="18" charset="0"/>
                <a:cs typeface="Arial" charset="0"/>
              </a:rPr>
              <a:t>difficile</a:t>
            </a:r>
            <a:r>
              <a:rPr lang="en-GB" sz="2500" i="1" dirty="0">
                <a:latin typeface="Calibri" pitchFamily="34" charset="0"/>
                <a:ea typeface="Times New Roman" pitchFamily="18" charset="0"/>
                <a:cs typeface="Arial" charset="0"/>
              </a:rPr>
              <a:t>)</a:t>
            </a:r>
            <a:r>
              <a:rPr lang="es-EC" sz="2500" dirty="0">
                <a:latin typeface="Calibri" pitchFamily="34" charset="0"/>
              </a:rPr>
              <a:t>, o después de usar los servicios. </a:t>
            </a:r>
          </a:p>
          <a:p>
            <a:pPr lvl="1" algn="just">
              <a:buFont typeface="Wingdings" pitchFamily="2" charset="2"/>
              <a:buChar char="ü"/>
            </a:pPr>
            <a:endParaRPr lang="es-EC" sz="25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06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4384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¿Cual es el tiempo </a:t>
            </a:r>
            <a:b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que le toma a Usted </a:t>
            </a:r>
            <a:b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realizar la fricción </a:t>
            </a:r>
            <a:b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con Preparado </a:t>
            </a:r>
            <a:b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de base alcohólica?</a:t>
            </a:r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020672" cy="2672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605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98512" y="1295400"/>
            <a:ext cx="3544888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C" sz="2400" dirty="0">
                <a:latin typeface="Calibri" pitchFamily="34" charset="0"/>
              </a:rPr>
              <a:t>Para reducir eficazmente el crecimiento de gérmenes en las manos, la fricción con PBA debe realizarse siguiendo </a:t>
            </a:r>
            <a:r>
              <a:rPr lang="es-EC" sz="2400" dirty="0" smtClean="0">
                <a:latin typeface="Calibri" pitchFamily="34" charset="0"/>
              </a:rPr>
              <a:t>8 pasos.</a:t>
            </a:r>
            <a:endParaRPr lang="es-EC" sz="2400" dirty="0">
              <a:latin typeface="Calibri" pitchFamily="34" charset="0"/>
            </a:endParaRPr>
          </a:p>
          <a:p>
            <a:pPr algn="just" eaLnBrk="1" hangingPunct="1"/>
            <a:endParaRPr lang="es-EC" sz="2400" dirty="0">
              <a:latin typeface="Calibri" pitchFamily="34" charset="0"/>
            </a:endParaRPr>
          </a:p>
          <a:p>
            <a:pPr algn="ctr" eaLnBrk="1" hangingPunct="1"/>
            <a:r>
              <a:rPr lang="es-EC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Esto toma sólo 20-30 segundos!!!</a:t>
            </a:r>
          </a:p>
          <a:p>
            <a:pPr eaLnBrk="1" hangingPunct="1">
              <a:lnSpc>
                <a:spcPct val="120000"/>
              </a:lnSpc>
            </a:pPr>
            <a:endParaRPr lang="en-GB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10230"/>
            <a:ext cx="4314825" cy="2575356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C" sz="4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¿Cómo hacer higiene de manos con PBA?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4776" y="533400"/>
            <a:ext cx="4416425" cy="518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Título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15325" cy="631825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</a:rPr>
              <a:t>Ventajas de utilizar un PBA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81000" y="1219200"/>
            <a:ext cx="8315325" cy="45180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C" sz="2400" dirty="0" smtClean="0">
                <a:latin typeface="Calibri" pitchFamily="34" charset="0"/>
              </a:rPr>
              <a:t>La fricción de manos con un PBA presenta las siguientes ventajas inmediatas: 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s-EC" sz="2400" dirty="0" smtClean="0">
                <a:latin typeface="Calibri" pitchFamily="34" charset="0"/>
              </a:rPr>
              <a:t>L</a:t>
            </a:r>
            <a:r>
              <a:rPr lang="es-EC" sz="2400" dirty="0" smtClean="0">
                <a:latin typeface="Calibri" pitchFamily="34" charset="0"/>
                <a:ea typeface="+mn-ea"/>
                <a:cs typeface="+mn-cs"/>
              </a:rPr>
              <a:t>a eliminación de la mayoría de los gérmenes (incluyendo los virus); 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s-EC" sz="2400" dirty="0" smtClean="0">
                <a:latin typeface="Calibri" pitchFamily="34" charset="0"/>
              </a:rPr>
              <a:t>E</a:t>
            </a:r>
            <a:r>
              <a:rPr lang="es-EC" sz="2400" dirty="0" smtClean="0">
                <a:latin typeface="Calibri" pitchFamily="34" charset="0"/>
                <a:ea typeface="+mn-ea"/>
                <a:cs typeface="+mn-cs"/>
              </a:rPr>
              <a:t>l escaso tiempo que precisa;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s-EC" sz="2400" dirty="0" smtClean="0">
                <a:latin typeface="Calibri" pitchFamily="34" charset="0"/>
              </a:rPr>
              <a:t>L</a:t>
            </a:r>
            <a:r>
              <a:rPr lang="es-EC" sz="2400" dirty="0" smtClean="0">
                <a:latin typeface="Calibri" pitchFamily="34" charset="0"/>
                <a:ea typeface="+mn-ea"/>
                <a:cs typeface="+mn-cs"/>
              </a:rPr>
              <a:t>a disponibilidad del producto en el punto de atención; 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s-EC" sz="2400" dirty="0" smtClean="0">
                <a:latin typeface="Calibri" pitchFamily="34" charset="0"/>
              </a:rPr>
              <a:t>No se </a:t>
            </a:r>
            <a:r>
              <a:rPr lang="es-EC" sz="2400" dirty="0" smtClean="0">
                <a:latin typeface="Calibri" pitchFamily="34" charset="0"/>
                <a:ea typeface="+mn-ea"/>
                <a:cs typeface="+mn-cs"/>
              </a:rPr>
              <a:t>necesita ninguna infraestructura particular (red de suministro de agua limpia, lavabo, jabón o toalla para las manos). </a:t>
            </a:r>
          </a:p>
          <a:p>
            <a:pPr>
              <a:defRPr/>
            </a:pP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chemeClr val="accent6">
                    <a:lumMod val="75000"/>
                  </a:schemeClr>
                </a:solidFill>
              </a:rPr>
              <a:t>¿</a:t>
            </a: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Cual es el tiempo que le toma a Usted realizar el lavado de manos con agua y jabón?</a:t>
            </a:r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Resultado de imagen para higiene de 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41" y="2667000"/>
            <a:ext cx="5867400" cy="2205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870" y="2438400"/>
            <a:ext cx="3471863" cy="1232326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¿Cómo lavarse las manos con agua y jabón?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3743325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s-EC" sz="2400" dirty="0"/>
              <a:t>Para reducir eficazmente el crecimiento de gérmenes en las manos, </a:t>
            </a:r>
            <a:r>
              <a:rPr lang="es-EC" sz="2400" b="1" dirty="0">
                <a:solidFill>
                  <a:schemeClr val="accent6">
                    <a:lumMod val="75000"/>
                  </a:schemeClr>
                </a:solidFill>
              </a:rPr>
              <a:t>éste debe durar de 40 a 60 </a:t>
            </a:r>
            <a:r>
              <a:rPr lang="es-EC" sz="2400" dirty="0"/>
              <a:t>segundos, y debe realizarse siguiendo </a:t>
            </a:r>
            <a:r>
              <a:rPr lang="es-EC" sz="2400" dirty="0" smtClean="0"/>
              <a:t>los 11 </a:t>
            </a:r>
            <a:r>
              <a:rPr lang="es-EC" sz="2400" dirty="0"/>
              <a:t>pasos </a:t>
            </a:r>
            <a:r>
              <a:rPr lang="es-EC" sz="2400" dirty="0" smtClean="0"/>
              <a:t>estandarizados.</a:t>
            </a:r>
            <a:endParaRPr lang="es-EC" sz="2400" dirty="0"/>
          </a:p>
        </p:txBody>
      </p:sp>
      <p:pic>
        <p:nvPicPr>
          <p:cNvPr id="9218" name="Picture 2" descr="Resultado de imagen para lavado de manos om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7"/>
          <a:stretch/>
        </p:blipFill>
        <p:spPr bwMode="auto">
          <a:xfrm>
            <a:off x="4160184" y="76199"/>
            <a:ext cx="4983816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 rotWithShape="1">
          <a:blip r:embed="rId3"/>
          <a:srcRect l="10369" t="42048" r="67829" b="24667"/>
          <a:stretch/>
        </p:blipFill>
        <p:spPr bwMode="auto">
          <a:xfrm rot="2188446">
            <a:off x="3738627" y="727584"/>
            <a:ext cx="4731320" cy="4595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2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57200" y="2249487"/>
            <a:ext cx="8073279" cy="1331913"/>
          </a:xfrm>
        </p:spPr>
        <p:txBody>
          <a:bodyPr>
            <a:noAutofit/>
          </a:bodyPr>
          <a:lstStyle/>
          <a:p>
            <a:pPr algn="l" eaLnBrk="1" hangingPunct="1"/>
            <a:r>
              <a:rPr lang="es-EC" sz="4000" b="1" i="1" dirty="0" smtClean="0">
                <a:solidFill>
                  <a:srgbClr val="0070C0"/>
                </a:solidFill>
              </a:rPr>
              <a:t>Infecciones Asociadas a la Atención en Salud (IAAS) y la mejora de higiene de manos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15325" cy="595313"/>
          </a:xfrm>
        </p:spPr>
        <p:txBody>
          <a:bodyPr/>
          <a:lstStyle/>
          <a:p>
            <a:pPr algn="ctr" eaLnBrk="1" hangingPunct="1"/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Higiene de manos y uso de guantes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503" y="1752600"/>
            <a:ext cx="4429124" cy="925186"/>
          </a:xfrm>
        </p:spPr>
        <p:txBody>
          <a:bodyPr>
            <a:normAutofit/>
          </a:bodyPr>
          <a:lstStyle/>
          <a:p>
            <a:pPr marL="285750" lvl="1" algn="just" eaLnBrk="1" hangingPunct="1">
              <a:buFont typeface="Wingdings" panose="05000000000000000000" pitchFamily="2" charset="2"/>
              <a:buChar char="Ø"/>
            </a:pPr>
            <a:r>
              <a:rPr lang="es-EC" sz="1800" dirty="0" smtClean="0">
                <a:latin typeface="Calibri" pitchFamily="34" charset="0"/>
              </a:rPr>
              <a:t>Cuando una indicación de higiene de manos precede a una tarea que entraña contacto y requiere el uso de guantes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841" y="1752600"/>
            <a:ext cx="3801484" cy="2721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92110" y="2915280"/>
            <a:ext cx="4429124" cy="925186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s-EC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 DEBE REALIZAR LA HIGIENE DE LAS MANOS ANTES DE PONÉRSELOS Y  DESPUÉS DE QUITÁRSELOS.</a:t>
            </a:r>
            <a:endParaRPr lang="es-EC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6576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b="1" dirty="0">
                <a:solidFill>
                  <a:schemeClr val="accent6">
                    <a:lumMod val="75000"/>
                  </a:schemeClr>
                </a:solidFill>
              </a:rPr>
              <a:t>¿</a:t>
            </a: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Porque no realizamos </a:t>
            </a:r>
            <a:b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una adecuada </a:t>
            </a:r>
            <a:b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higiene de manos?</a:t>
            </a:r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utoShape 2" descr="Resultado de imagen para pregunta"/>
          <p:cNvSpPr>
            <a:spLocks noChangeAspect="1" noChangeArrowheads="1"/>
          </p:cNvSpPr>
          <p:nvPr/>
        </p:nvSpPr>
        <p:spPr bwMode="auto">
          <a:xfrm>
            <a:off x="155575" y="-1355725"/>
            <a:ext cx="38385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pregunta"/>
          <p:cNvSpPr>
            <a:spLocks noChangeAspect="1" noChangeArrowheads="1"/>
          </p:cNvSpPr>
          <p:nvPr/>
        </p:nvSpPr>
        <p:spPr bwMode="auto">
          <a:xfrm>
            <a:off x="0" y="-1600200"/>
            <a:ext cx="38385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0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520700"/>
            <a:ext cx="7059612" cy="698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El incumplimiento de la higiene de manos</a:t>
            </a:r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1950" y="28599"/>
            <a:ext cx="8229600" cy="3733800"/>
          </a:xfrm>
        </p:spPr>
        <p:txBody>
          <a:bodyPr>
            <a:normAutofit/>
          </a:bodyPr>
          <a:lstStyle/>
          <a:p>
            <a:pPr lvl="1" algn="just" eaLnBrk="1" hangingPunct="1"/>
            <a:endParaRPr lang="es-EC" dirty="0" smtClean="0">
              <a:latin typeface="Calibri" pitchFamily="34" charset="0"/>
            </a:endParaRPr>
          </a:p>
          <a:p>
            <a:pPr lvl="1" algn="just" eaLnBrk="1" hangingPunct="1"/>
            <a:endParaRPr lang="es-EC" dirty="0">
              <a:latin typeface="Calibri" pitchFamily="34" charset="0"/>
            </a:endParaRPr>
          </a:p>
          <a:p>
            <a:pPr lvl="1" algn="just" eaLnBrk="1" hangingPunct="1"/>
            <a:r>
              <a:rPr lang="es-EC" dirty="0" smtClean="0">
                <a:latin typeface="Calibri" pitchFamily="34" charset="0"/>
              </a:rPr>
              <a:t>Las principales razones para el incumplimiento por parte de los trabajadores de la salud: </a:t>
            </a:r>
          </a:p>
          <a:p>
            <a:pPr lvl="3" algn="just" eaLnBrk="1" hangingPunct="1"/>
            <a:r>
              <a:rPr lang="es-EC" dirty="0" smtClean="0">
                <a:latin typeface="Calibri" pitchFamily="34" charset="0"/>
              </a:rPr>
              <a:t>Exceso de  trabajo (</a:t>
            </a:r>
            <a:r>
              <a:rPr lang="es-EC" i="1" dirty="0" smtClean="0">
                <a:latin typeface="Calibri" pitchFamily="34" charset="0"/>
              </a:rPr>
              <a:t>estoy muy ocupado!!!</a:t>
            </a:r>
            <a:r>
              <a:rPr lang="es-EC" dirty="0" smtClean="0">
                <a:latin typeface="Calibri" pitchFamily="34" charset="0"/>
              </a:rPr>
              <a:t>).</a:t>
            </a:r>
          </a:p>
          <a:p>
            <a:pPr lvl="3" algn="just" eaLnBrk="1" hangingPunct="1"/>
            <a:r>
              <a:rPr lang="es-EC" dirty="0" smtClean="0">
                <a:latin typeface="Calibri" pitchFamily="34" charset="0"/>
              </a:rPr>
              <a:t>El uso de guantes.</a:t>
            </a:r>
          </a:p>
          <a:p>
            <a:pPr lvl="3" algn="just" eaLnBrk="1" hangingPunct="1"/>
            <a:r>
              <a:rPr lang="es-EC" dirty="0" smtClean="0">
                <a:latin typeface="Calibri" pitchFamily="34" charset="0"/>
              </a:rPr>
              <a:t>No pensar en ello. 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2486025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topwa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6138">
            <a:off x="209927" y="3251412"/>
            <a:ext cx="1451454" cy="21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1727872" y="4298442"/>
            <a:ext cx="655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Tiempo promedio por lo general utilizado por los trabajadores de la salud: &lt;10 </a:t>
            </a:r>
            <a:r>
              <a:rPr lang="es-EC" sz="2400" b="1" dirty="0" smtClean="0">
                <a:solidFill>
                  <a:srgbClr val="FF0000"/>
                </a:solidFill>
              </a:rPr>
              <a:t>segundos</a:t>
            </a:r>
            <a:endParaRPr lang="es-EC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4624" r="12392"/>
          <a:stretch/>
        </p:blipFill>
        <p:spPr bwMode="auto">
          <a:xfrm>
            <a:off x="3886200" y="1134396"/>
            <a:ext cx="3048000" cy="4055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8229600" cy="1143000"/>
          </a:xfrm>
        </p:spPr>
        <p:txBody>
          <a:bodyPr>
            <a:noAutofit/>
          </a:bodyPr>
          <a:lstStyle/>
          <a:p>
            <a:pPr lvl="1" algn="l" eaLnBrk="1" hangingPunct="1"/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¿Cuál es su plan </a:t>
            </a:r>
            <a:br>
              <a:rPr lang="es-EC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</a:br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de acción para</a:t>
            </a:r>
            <a:br>
              <a:rPr lang="es-EC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</a:br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mejorar la higiene </a:t>
            </a:r>
            <a:br>
              <a:rPr lang="es-EC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</a:br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de manos en su </a:t>
            </a:r>
            <a:br>
              <a:rPr lang="es-EC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</a:br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servicio?</a:t>
            </a:r>
          </a:p>
        </p:txBody>
      </p:sp>
      <p:pic>
        <p:nvPicPr>
          <p:cNvPr id="2052" name="Picture 4" descr="Resultado de imagen para higiene de m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98" y="914400"/>
            <a:ext cx="2077205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488281"/>
            <a:ext cx="2667000" cy="5286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Componentes de la estrategia multimodal de higiene de manos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3209925" y="188446"/>
            <a:ext cx="5638800" cy="13636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C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UNO Cambio de sistema </a:t>
            </a:r>
          </a:p>
          <a:p>
            <a:pPr algn="just" eaLnBrk="1" hangingPunct="1">
              <a:defRPr/>
            </a:pPr>
            <a:r>
              <a:rPr lang="es-EC" sz="1400" dirty="0">
                <a:latin typeface="Calibri" pitchFamily="34" charset="0"/>
              </a:rPr>
              <a:t>Garantizar que se cuenta con la infraestructura necesaria para permitir a los profesionales sanitarios practicar la higiene de las manos: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C" sz="1400" i="1" dirty="0">
                <a:latin typeface="Calibri" pitchFamily="34" charset="0"/>
              </a:rPr>
              <a:t>El acceso a un suministro seguro y continuo de agua así como a jabón y     toallas;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C" sz="1400" i="1" dirty="0">
                <a:latin typeface="Calibri" pitchFamily="34" charset="0"/>
              </a:rPr>
              <a:t>Fácil acceso al preparado de base alcohólica para manos</a:t>
            </a: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3200401" y="1882588"/>
            <a:ext cx="5638800" cy="7844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C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DOS Formación </a:t>
            </a:r>
            <a:r>
              <a:rPr lang="es-EC" sz="1400" b="1" dirty="0">
                <a:latin typeface="Calibri" pitchFamily="34" charset="0"/>
              </a:rPr>
              <a:t/>
            </a:r>
            <a:br>
              <a:rPr lang="es-EC" sz="1400" b="1" dirty="0">
                <a:latin typeface="Calibri" pitchFamily="34" charset="0"/>
              </a:rPr>
            </a:br>
            <a:r>
              <a:rPr lang="es-EC" sz="1400" dirty="0">
                <a:latin typeface="Calibri" pitchFamily="34" charset="0"/>
              </a:rPr>
              <a:t>Proporcionar formación con regularidad a todos los profesionales sanitarios 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209925" y="2809875"/>
            <a:ext cx="5629275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C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TRES Evaluación y retroalimentación</a:t>
            </a:r>
          </a:p>
          <a:p>
            <a:pPr algn="just" eaLnBrk="1" hangingPunct="1">
              <a:defRPr/>
            </a:pPr>
            <a:r>
              <a:rPr lang="es-EC" sz="1400" dirty="0">
                <a:latin typeface="Calibri" pitchFamily="34" charset="0"/>
              </a:rPr>
              <a:t>Hacer un seguimiento de las infraestructuras y prácticas de higiene de manos, y al mismo tiempo proporcionar al personal información de retorno sobre los resultados</a:t>
            </a:r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3200400" y="3970338"/>
            <a:ext cx="5638800" cy="6778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C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CUATRO Recordatorios en el lugar de trabajo</a:t>
            </a:r>
          </a:p>
          <a:p>
            <a:pPr eaLnBrk="1" hangingPunct="1">
              <a:defRPr/>
            </a:pPr>
            <a:r>
              <a:rPr lang="es-EC" sz="1400" dirty="0">
                <a:latin typeface="Calibri" pitchFamily="34" charset="0"/>
              </a:rPr>
              <a:t>Señalar y recordar a los profesionales sanitarios la importancia de la higiene de las manos </a:t>
            </a:r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3200400" y="4776787"/>
            <a:ext cx="5629275" cy="785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C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CINCO Clima institucional de seguridad </a:t>
            </a:r>
          </a:p>
          <a:p>
            <a:pPr algn="just" eaLnBrk="1" hangingPunct="1">
              <a:defRPr/>
            </a:pPr>
            <a:r>
              <a:rPr lang="es-EC" sz="1400" dirty="0">
                <a:latin typeface="Calibri" pitchFamily="34" charset="0"/>
              </a:rPr>
              <a:t>Crear un entorno y unas percepciones que propicien la sensibilización sobre las cuestiones de seguridad del paciente 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/>
          <a:srcRect l="9948" t="42750" r="50469" b="23265"/>
          <a:stretch/>
        </p:blipFill>
        <p:spPr bwMode="auto">
          <a:xfrm>
            <a:off x="4482" y="2522538"/>
            <a:ext cx="3195918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uiExpand="1" build="p" animBg="1"/>
      <p:bldP spid="378885" grpId="0" build="p" animBg="1"/>
      <p:bldP spid="378886" grpId="0" build="p" animBg="1"/>
      <p:bldP spid="378887" grpId="0" build="p" animBg="1"/>
      <p:bldP spid="37888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higiene de manos campaña 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6295"/>
            <a:ext cx="4191000" cy="543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uadroTexto 2"/>
          <p:cNvSpPr txBox="1"/>
          <p:nvPr/>
        </p:nvSpPr>
        <p:spPr>
          <a:xfrm>
            <a:off x="762000" y="2441649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600" dirty="0" smtClean="0">
                <a:solidFill>
                  <a:schemeClr val="accent6">
                    <a:lumMod val="75000"/>
                  </a:schemeClr>
                </a:solidFill>
              </a:rPr>
              <a:t>GRACIAS </a:t>
            </a:r>
            <a:endParaRPr lang="es-EC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15325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Objetivos</a:t>
            </a:r>
          </a:p>
        </p:txBody>
      </p:sp>
      <p:sp>
        <p:nvSpPr>
          <p:cNvPr id="112657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511175"/>
            <a:ext cx="6842125" cy="4518025"/>
          </a:xfrm>
        </p:spPr>
        <p:txBody>
          <a:bodyPr>
            <a:normAutofit/>
          </a:bodyPr>
          <a:lstStyle/>
          <a:p>
            <a:pPr marL="0" lvl="1" indent="1588" algn="just" eaLnBrk="1" hangingPunct="1">
              <a:buFont typeface="Arial" charset="0"/>
              <a:buNone/>
            </a:pPr>
            <a:endParaRPr lang="es-EC" dirty="0" smtClean="0">
              <a:latin typeface="Calibri" pitchFamily="34" charset="0"/>
            </a:endParaRPr>
          </a:p>
          <a:p>
            <a:pPr marL="0" lvl="1" indent="1588" algn="just" eaLnBrk="1" hangingPunct="1">
              <a:buFont typeface="Arial" charset="0"/>
              <a:buNone/>
            </a:pPr>
            <a:endParaRPr lang="es-EC" dirty="0" smtClean="0">
              <a:latin typeface="Calibri" pitchFamily="34" charset="0"/>
            </a:endParaRPr>
          </a:p>
          <a:p>
            <a:pPr marL="0" lvl="1" indent="1588" algn="just" eaLnBrk="1" hangingPunct="1">
              <a:buFont typeface="Wingdings" pitchFamily="2" charset="2"/>
              <a:buChar char="ü"/>
            </a:pPr>
            <a:r>
              <a:rPr lang="es-EC" dirty="0" smtClean="0">
                <a:latin typeface="Calibri" pitchFamily="34" charset="0"/>
              </a:rPr>
              <a:t>Identificar la importancia de la higiene de manos</a:t>
            </a:r>
          </a:p>
          <a:p>
            <a:pPr marL="0" lvl="1" indent="1588" algn="just" eaLnBrk="1" hangingPunct="1">
              <a:buFont typeface="Wingdings" pitchFamily="2" charset="2"/>
              <a:buChar char="ü"/>
            </a:pPr>
            <a:r>
              <a:rPr lang="es-EC" dirty="0" smtClean="0">
                <a:latin typeface="Calibri" pitchFamily="34" charset="0"/>
              </a:rPr>
              <a:t>Explicar el enfoque de los cinco momentos para la higiene de manos</a:t>
            </a:r>
          </a:p>
          <a:p>
            <a:pPr marL="0" lvl="1" indent="1588" algn="just" eaLnBrk="1" hangingPunct="1">
              <a:buFont typeface="Wingdings" pitchFamily="2" charset="2"/>
              <a:buChar char="ü"/>
            </a:pPr>
            <a:r>
              <a:rPr lang="es-EC" dirty="0" smtClean="0">
                <a:latin typeface="Calibri" pitchFamily="34" charset="0"/>
              </a:rPr>
              <a:t>Desarrollar un plan de acción en  el establecimiento de salud para mejorar la higiene de manos</a:t>
            </a:r>
          </a:p>
          <a:p>
            <a:pPr marL="914400" lvl="3" indent="-381000" eaLnBrk="1" hangingPunct="1">
              <a:buFont typeface="Arial" charset="0"/>
              <a:buNone/>
            </a:pPr>
            <a:endParaRPr lang="en-GB" sz="2400" dirty="0" smtClean="0"/>
          </a:p>
        </p:txBody>
      </p:sp>
      <p:pic>
        <p:nvPicPr>
          <p:cNvPr id="8194" name="Picture 2" descr="Resultado de imagen para higiene de manos campaña om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200400"/>
            <a:ext cx="4762500" cy="2819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066800"/>
            <a:ext cx="8315325" cy="4314825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None/>
              <a:defRPr/>
            </a:pPr>
            <a:r>
              <a:rPr lang="es-EC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Infección asociada a la atención en salud (IAAS) </a:t>
            </a:r>
          </a:p>
          <a:p>
            <a:pPr algn="ctr" eaLnBrk="1" hangingPunct="1">
              <a:buNone/>
              <a:defRPr/>
            </a:pPr>
            <a:r>
              <a:rPr lang="en-GB" i="1" dirty="0" smtClean="0">
                <a:latin typeface="Calibri" pitchFamily="34" charset="0"/>
              </a:rPr>
              <a:t>(</a:t>
            </a:r>
            <a:r>
              <a:rPr lang="es-EC" i="1" dirty="0" smtClean="0">
                <a:latin typeface="Calibri" pitchFamily="34" charset="0"/>
              </a:rPr>
              <a:t>También se conoce como  </a:t>
            </a:r>
            <a:r>
              <a:rPr lang="es-EC" b="1" i="1" dirty="0" smtClean="0">
                <a:latin typeface="Calibri" pitchFamily="34" charset="0"/>
              </a:rPr>
              <a:t>intrahospitalaria</a:t>
            </a:r>
            <a:r>
              <a:rPr lang="es-EC" i="1" dirty="0" smtClean="0">
                <a:latin typeface="Calibri" pitchFamily="34" charset="0"/>
              </a:rPr>
              <a:t> y anteriormente como nosocomial</a:t>
            </a:r>
            <a:r>
              <a:rPr lang="en-GB" i="1" dirty="0" smtClean="0">
                <a:latin typeface="Calibri" pitchFamily="34" charset="0"/>
              </a:rPr>
              <a:t>)</a:t>
            </a:r>
          </a:p>
          <a:p>
            <a:pPr lvl="1" algn="ctr" eaLnBrk="1" hangingPunct="1">
              <a:buFont typeface="Arial" charset="0"/>
              <a:buNone/>
              <a:defRPr/>
            </a:pPr>
            <a:endParaRPr lang="es-EC" i="1" dirty="0" smtClean="0">
              <a:latin typeface="Calibri" pitchFamily="34" charset="0"/>
            </a:endParaRPr>
          </a:p>
          <a:p>
            <a:pPr marL="273050" lvl="1" indent="-190500" algn="just" eaLnBrk="1" hangingPunct="1">
              <a:lnSpc>
                <a:spcPct val="120000"/>
              </a:lnSpc>
              <a:buFont typeface="Arial" charset="0"/>
              <a:buNone/>
              <a:tabLst>
                <a:tab pos="82550" algn="l"/>
              </a:tabLst>
              <a:defRPr/>
            </a:pPr>
            <a:r>
              <a:rPr lang="es-EC" b="1" i="1" dirty="0" smtClean="0">
                <a:latin typeface="Calibri" pitchFamily="34" charset="0"/>
              </a:rPr>
              <a:t>   “</a:t>
            </a:r>
            <a:r>
              <a:rPr lang="es-EC" i="1" dirty="0" smtClean="0">
                <a:latin typeface="Calibri" pitchFamily="34" charset="0"/>
              </a:rPr>
              <a:t>Es la Infección que se produce en un paciente durante el proceso de atención en un hospital u otro centro sanitario que no estaba presente o no se estaba incubando en el momento del ingreso. Se incluyen las infecciones contraídas en el hospital y también las infecciones profesionales entre el personal del establecimiento sanitario”.</a:t>
            </a:r>
            <a:endParaRPr lang="en-GB" i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533400"/>
            <a:ext cx="8315325" cy="639763"/>
          </a:xfrm>
        </p:spPr>
        <p:txBody>
          <a:bodyPr/>
          <a:lstStyle/>
          <a:p>
            <a:pPr eaLnBrk="1" hangingPunct="1"/>
            <a:r>
              <a:rPr lang="es-EC" sz="2800" b="1" u="sng" dirty="0" smtClean="0">
                <a:solidFill>
                  <a:schemeClr val="accent6">
                    <a:lumMod val="75000"/>
                  </a:schemeClr>
                </a:solidFill>
              </a:rPr>
              <a:t>EL IMPACTO DE LAS IAAS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275137" cy="33528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s-EC" sz="2000" dirty="0" smtClean="0"/>
              <a:t>Agravan la enfermedad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EC" sz="2000" dirty="0" smtClean="0"/>
              <a:t>Prolongan la estancia en un establecimiento de salud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EC" sz="2000" dirty="0" smtClean="0"/>
              <a:t>Discapacidad a largo plazo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EC" sz="2000" dirty="0" smtClean="0"/>
              <a:t>Un mayor numero de muertes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EC" sz="2000" dirty="0" smtClean="0"/>
              <a:t>Aumento en los costos hospitalarios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EC" sz="2000" dirty="0" smtClean="0"/>
              <a:t>Elevado costo para los pacientes y sus familias</a:t>
            </a:r>
          </a:p>
        </p:txBody>
      </p:sp>
      <p:pic>
        <p:nvPicPr>
          <p:cNvPr id="11268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1379538"/>
            <a:ext cx="4048125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198438" y="1439863"/>
            <a:ext cx="4308475" cy="19891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C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4638675" y="1439863"/>
            <a:ext cx="4306888" cy="19891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C"/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198438" y="3562350"/>
            <a:ext cx="4308475" cy="1990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C"/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4638675" y="3562350"/>
            <a:ext cx="4306888" cy="1990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C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it-IT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9113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it-IT" sz="1800"/>
          </a:p>
        </p:txBody>
      </p:sp>
      <p:sp>
        <p:nvSpPr>
          <p:cNvPr id="12296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</a:rPr>
              <a:t>Focos frecuentes de infección</a:t>
            </a:r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5638800" y="1706940"/>
            <a:ext cx="3375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1" hangingPunct="1"/>
            <a:r>
              <a:rPr lang="es-EC" sz="1600" b="1" dirty="0"/>
              <a:t>INFECCIONES DEL TRACTO RESPIRATORIO</a:t>
            </a:r>
          </a:p>
          <a:p>
            <a:pPr eaLnBrk="1" hangingPunct="1"/>
            <a:r>
              <a:rPr lang="es-EC" sz="1600" b="1" dirty="0"/>
              <a:t>INFERIOR</a:t>
            </a:r>
          </a:p>
          <a:p>
            <a:pPr eaLnBrk="1" hangingPunct="1"/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Ventilación mecánica</a:t>
            </a:r>
          </a:p>
          <a:p>
            <a:pPr eaLnBrk="1" hangingPunct="1"/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Maniobras de aspiración </a:t>
            </a:r>
          </a:p>
          <a:p>
            <a:pPr eaLnBrk="1" hangingPunct="1"/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Tubo naso </a:t>
            </a:r>
            <a:r>
              <a:rPr lang="es-EC" sz="1600" b="1" dirty="0" smtClean="0">
                <a:solidFill>
                  <a:schemeClr val="accent6">
                    <a:lumMod val="75000"/>
                  </a:schemeClr>
                </a:solidFill>
              </a:rPr>
              <a:t>gástrico</a:t>
            </a:r>
            <a:endParaRPr lang="es-EC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2810" name="Rectangle 10"/>
          <p:cNvSpPr>
            <a:spLocks noChangeArrowheads="1"/>
          </p:cNvSpPr>
          <p:nvPr/>
        </p:nvSpPr>
        <p:spPr bwMode="auto">
          <a:xfrm>
            <a:off x="4797425" y="2073275"/>
            <a:ext cx="7223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GB" sz="1800" b="1" dirty="0"/>
              <a:t>13%</a:t>
            </a: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5638800" y="4010561"/>
            <a:ext cx="32197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eaLnBrk="1" hangingPunct="1"/>
            <a:r>
              <a:rPr lang="es-EC" b="1" dirty="0"/>
              <a:t>INFECCIONES INTRAVASCULARES</a:t>
            </a:r>
          </a:p>
          <a:p>
            <a:pPr eaLnBrk="1" hangingPunct="1"/>
            <a:r>
              <a:rPr lang="es-EC" b="1" dirty="0">
                <a:solidFill>
                  <a:schemeClr val="accent6">
                    <a:lumMod val="75000"/>
                  </a:schemeClr>
                </a:solidFill>
              </a:rPr>
              <a:t>Catéter vascular </a:t>
            </a:r>
          </a:p>
          <a:p>
            <a:pPr eaLnBrk="1" hangingPunct="1"/>
            <a:r>
              <a:rPr lang="es-EC" b="1" dirty="0">
                <a:solidFill>
                  <a:schemeClr val="accent6">
                    <a:lumMod val="75000"/>
                  </a:schemeClr>
                </a:solidFill>
              </a:rPr>
              <a:t>Edad neonatal</a:t>
            </a:r>
          </a:p>
          <a:p>
            <a:pPr eaLnBrk="1" hangingPunct="1"/>
            <a:r>
              <a:rPr lang="es-EC" b="1" dirty="0">
                <a:solidFill>
                  <a:schemeClr val="accent6">
                    <a:lumMod val="75000"/>
                  </a:schemeClr>
                </a:solidFill>
              </a:rPr>
              <a:t>Cuidado crítico</a:t>
            </a:r>
            <a:r>
              <a:rPr lang="es-EC" dirty="0">
                <a:solidFill>
                  <a:schemeClr val="tx2"/>
                </a:solidFill>
              </a:rPr>
              <a:t/>
            </a:r>
            <a:br>
              <a:rPr lang="es-EC" dirty="0">
                <a:solidFill>
                  <a:schemeClr val="tx2"/>
                </a:solidFill>
              </a:rPr>
            </a:br>
            <a:endParaRPr lang="es-EC" dirty="0"/>
          </a:p>
        </p:txBody>
      </p:sp>
      <p:sp>
        <p:nvSpPr>
          <p:cNvPr id="332812" name="Rectangle 12"/>
          <p:cNvSpPr>
            <a:spLocks noChangeArrowheads="1"/>
          </p:cNvSpPr>
          <p:nvPr/>
        </p:nvSpPr>
        <p:spPr bwMode="auto">
          <a:xfrm>
            <a:off x="4820256" y="4460501"/>
            <a:ext cx="722313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/>
            <a:r>
              <a:rPr lang="en-GB" sz="1800" b="1" dirty="0"/>
              <a:t>14%</a:t>
            </a:r>
          </a:p>
        </p:txBody>
      </p:sp>
      <p:sp>
        <p:nvSpPr>
          <p:cNvPr id="332813" name="Text Box 13"/>
          <p:cNvSpPr txBox="1">
            <a:spLocks noChangeArrowheads="1"/>
          </p:cNvSpPr>
          <p:nvPr/>
        </p:nvSpPr>
        <p:spPr bwMode="auto">
          <a:xfrm>
            <a:off x="582800" y="3657600"/>
            <a:ext cx="3040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algn="r" eaLnBrk="1" hangingPunct="1"/>
            <a:r>
              <a:rPr lang="es-EC" sz="1600" b="1" dirty="0"/>
              <a:t>INFECCIONES DEL SITIO QUIRÚRGICO</a:t>
            </a:r>
          </a:p>
          <a:p>
            <a:pPr algn="r" eaLnBrk="1" hangingPunct="1"/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Profilaxis antibiótica inadecuada</a:t>
            </a:r>
          </a:p>
          <a:p>
            <a:pPr algn="r" eaLnBrk="1" hangingPunct="1"/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Incorrecta preparación quirúrgica de la piel </a:t>
            </a:r>
          </a:p>
          <a:p>
            <a:pPr algn="r" eaLnBrk="1" hangingPunct="1"/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cuidados inadecuados de la herida </a:t>
            </a:r>
            <a:endParaRPr lang="es-EC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2814" name="Rectangle 14"/>
          <p:cNvSpPr>
            <a:spLocks noChangeArrowheads="1"/>
          </p:cNvSpPr>
          <p:nvPr/>
        </p:nvSpPr>
        <p:spPr bwMode="auto">
          <a:xfrm>
            <a:off x="3544888" y="4460501"/>
            <a:ext cx="722312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1" hangingPunct="1"/>
            <a:r>
              <a:rPr lang="en-GB" sz="1800" b="1" dirty="0"/>
              <a:t>17%</a:t>
            </a:r>
          </a:p>
        </p:txBody>
      </p:sp>
      <p:sp>
        <p:nvSpPr>
          <p:cNvPr id="332815" name="Text Box 15"/>
          <p:cNvSpPr txBox="1">
            <a:spLocks noChangeArrowheads="1"/>
          </p:cNvSpPr>
          <p:nvPr/>
        </p:nvSpPr>
        <p:spPr bwMode="auto">
          <a:xfrm>
            <a:off x="273153" y="2177147"/>
            <a:ext cx="32735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r" eaLnBrk="1" hangingPunct="1"/>
            <a:r>
              <a:rPr lang="es-EC" sz="1600" b="1" dirty="0"/>
              <a:t>INFECCIONES DEL TRACTO URINARIO</a:t>
            </a:r>
            <a:r>
              <a:rPr lang="es-EC" sz="1600" b="1" dirty="0">
                <a:solidFill>
                  <a:schemeClr val="accent1"/>
                </a:solidFill>
              </a:rPr>
              <a:t> </a:t>
            </a:r>
          </a:p>
          <a:p>
            <a:pPr algn="r" eaLnBrk="1" hangingPunct="1"/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Catéter urinario</a:t>
            </a:r>
          </a:p>
          <a:p>
            <a:pPr algn="r" eaLnBrk="1" hangingPunct="1"/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Procedimientos urinarios </a:t>
            </a:r>
            <a:r>
              <a:rPr lang="es-EC" sz="1600" b="1" dirty="0" smtClean="0">
                <a:solidFill>
                  <a:schemeClr val="accent6">
                    <a:lumMod val="75000"/>
                  </a:schemeClr>
                </a:solidFill>
              </a:rPr>
              <a:t>invasivos</a:t>
            </a:r>
            <a:endParaRPr lang="es-EC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2816" name="Rectangle 16"/>
          <p:cNvSpPr>
            <a:spLocks noChangeArrowheads="1"/>
          </p:cNvSpPr>
          <p:nvPr/>
        </p:nvSpPr>
        <p:spPr bwMode="auto">
          <a:xfrm>
            <a:off x="3523457" y="2073275"/>
            <a:ext cx="722312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r" eaLnBrk="1" hangingPunct="1"/>
            <a:r>
              <a:rPr lang="en-GB" sz="1800" b="1" dirty="0"/>
              <a:t>34%</a:t>
            </a:r>
          </a:p>
        </p:txBody>
      </p:sp>
      <p:sp>
        <p:nvSpPr>
          <p:cNvPr id="332817" name="Oval 17"/>
          <p:cNvSpPr>
            <a:spLocks noChangeArrowheads="1"/>
          </p:cNvSpPr>
          <p:nvPr/>
        </p:nvSpPr>
        <p:spPr bwMode="auto">
          <a:xfrm>
            <a:off x="3556000" y="2413000"/>
            <a:ext cx="2032000" cy="203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108000" rIns="0" bIns="0" anchor="ctr"/>
          <a:lstStyle/>
          <a:p>
            <a:pPr algn="ctr" eaLnBrk="1" hangingPunct="1"/>
            <a:r>
              <a:rPr lang="es-EC" dirty="0"/>
              <a:t>Focos frecuentes de </a:t>
            </a:r>
          </a:p>
          <a:p>
            <a:pPr algn="ctr" eaLnBrk="1" hangingPunct="1"/>
            <a:r>
              <a:rPr lang="es-EC" dirty="0" smtClean="0"/>
              <a:t>IAAS</a:t>
            </a:r>
            <a:endParaRPr lang="es-EC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0" grpId="0"/>
      <p:bldP spid="332812" grpId="0"/>
      <p:bldP spid="332814" grpId="0"/>
      <p:bldP spid="3328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C" sz="3200" b="1" dirty="0" smtClean="0">
                <a:solidFill>
                  <a:schemeClr val="accent6">
                    <a:lumMod val="75000"/>
                  </a:schemeClr>
                </a:solidFill>
              </a:rPr>
              <a:t>PREVENCIÓN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 DE IAAS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27847" y="1882169"/>
            <a:ext cx="6844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itchFamily="34" charset="0"/>
              </a:rPr>
              <a:t>Se ha demostrado que las estrategias de prevención estandarizadas reducen IAAS.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90600" y="2924726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itchFamily="34" charset="0"/>
              </a:rPr>
              <a:t>Al menos el 50% de IAAS podrían ser prevenidas</a:t>
            </a:r>
            <a:r>
              <a:rPr lang="es-EC" sz="2000" dirty="0" smtClean="0">
                <a:latin typeface="Calibri" pitchFamily="34" charset="0"/>
              </a:rPr>
              <a:t>.</a:t>
            </a:r>
            <a:endParaRPr lang="es-EC" sz="2000" dirty="0">
              <a:latin typeface="Calibri" pitchFamily="34" charset="0"/>
            </a:endParaRPr>
          </a:p>
          <a:p>
            <a:endParaRPr lang="es-EC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86118" y="3659506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itchFamily="34" charset="0"/>
              </a:rPr>
              <a:t>La mayoría de las soluciones son simples, no requieren recursos adicionales y pueden ser implementadas en países desarrollados, en los países en vías de desarrollo y en países de transición</a:t>
            </a:r>
            <a:r>
              <a:rPr lang="es-EC" sz="2000" dirty="0" smtClean="0">
                <a:latin typeface="Calibri" pitchFamily="34" charset="0"/>
              </a:rPr>
              <a:t>.</a:t>
            </a:r>
            <a:endParaRPr lang="es-EC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tmFilter="0, 0; 0.125,0.2665; 0.25,0.4; 0.375,0.465; 0.5,0.5;  0.625,0.535; 0.75,0.6; 0.875,0.7335; 1,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" tmFilter="0, 0; 0.125,0.2665; 0.25,0.4; 0.375,0.465; 0.5,0.5;  0.625,0.535; 0.75,0.6; 0.875,0.7335; 1,1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tmFilter="0, 0; 0.125,0.2665; 0.25,0.4; 0.375,0.465; 0.5,0.5;  0.625,0.535; 0.75,0.6; 0.875,0.7335; 1,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tmFilter="0, 0; 0.125,0.2665; 0.25,0.4; 0.375,0.465; 0.5,0.5;  0.625,0.535; 0.75,0.6; 0.875,0.7335; 1,1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" tmFilter="0, 0; 0.125,0.2665; 0.25,0.4; 0.375,0.465; 0.5,0.5;  0.625,0.535; 0.75,0.6; 0.875,0.7335; 1,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tmFilter="0, 0; 0.125,0.2665; 0.25,0.4; 0.375,0.465; 0.5,0.5;  0.625,0.535; 0.75,0.6; 0.875,0.7335; 1,1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15325" cy="7239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C" sz="3200" b="1" dirty="0" smtClean="0">
                <a:solidFill>
                  <a:schemeClr val="accent6">
                    <a:lumMod val="75000"/>
                  </a:schemeClr>
                </a:solidFill>
              </a:rPr>
              <a:t>Transmisión a través de las manos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" y="1447800"/>
            <a:ext cx="4121150" cy="1142999"/>
          </a:xfrm>
        </p:spPr>
        <p:txBody>
          <a:bodyPr>
            <a:normAutofit lnSpcReduction="10000"/>
          </a:bodyPr>
          <a:lstStyle/>
          <a:p>
            <a:pPr marL="350838" lvl="1" algn="just" eaLnBrk="1" hangingPunct="1">
              <a:buFont typeface="Wingdings" pitchFamily="2" charset="2"/>
              <a:buChar char="ü"/>
            </a:pPr>
            <a:r>
              <a:rPr lang="es-EC" sz="1800" dirty="0" smtClean="0">
                <a:latin typeface="Calibri" pitchFamily="34" charset="0"/>
              </a:rPr>
              <a:t>Las manos son el vehículo más común para trasmitir microorganismos intrahospitalarios o asociados a la atención en salud</a:t>
            </a:r>
          </a:p>
          <a:p>
            <a:pPr marL="65088" lvl="1" indent="0" algn="just" eaLnBrk="1" hangingPunct="1">
              <a:buNone/>
            </a:pPr>
            <a:endParaRPr lang="es-EC" sz="1800" dirty="0" smtClean="0">
              <a:latin typeface="Calibri" pitchFamily="34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3749675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2750" y="2365235"/>
            <a:ext cx="4121150" cy="2091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lvl="1" algn="just">
              <a:buFont typeface="Wingdings" pitchFamily="2" charset="2"/>
              <a:buChar char="ü"/>
            </a:pPr>
            <a:endParaRPr lang="es-EC" sz="1800" dirty="0" smtClean="0">
              <a:latin typeface="Calibri" pitchFamily="34" charset="0"/>
            </a:endParaRPr>
          </a:p>
          <a:p>
            <a:pPr marL="350838" lvl="1" algn="just">
              <a:buFont typeface="Wingdings" pitchFamily="2" charset="2"/>
              <a:buChar char="ü"/>
            </a:pPr>
            <a:r>
              <a:rPr lang="es-EC" sz="1800" dirty="0" smtClean="0">
                <a:latin typeface="Calibri" pitchFamily="34" charset="0"/>
              </a:rPr>
              <a:t>La transmisión de microorganismos asociados a la atención en salud de un paciente a otro se produce a través de las manos de los trabajadores de la salud y comprende </a:t>
            </a:r>
            <a:r>
              <a:rPr lang="es-EC" sz="1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5 pasos secuenciales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tmFilter="0, 0; 0.125,0.2665; 0.25,0.4; 0.375,0.465; 0.5,0.5;  0.625,0.535; 0.75,0.6; 0.875,0.7335; 1,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" tmFilter="0, 0; 0.125,0.2665; 0.25,0.4; 0.375,0.465; 0.5,0.5;  0.625,0.535; 0.75,0.6; 0.875,0.7335; 1,1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95300"/>
            <a:ext cx="8315325" cy="6778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</a:rPr>
              <a:t>5 etapas para la transmisión por las manos</a:t>
            </a: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414338" y="1844675"/>
            <a:ext cx="1611312" cy="2909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s-EC" sz="1800" dirty="0"/>
              <a:t>Los gérmenes </a:t>
            </a:r>
            <a:r>
              <a:rPr lang="es-EC" sz="1800" b="1" dirty="0">
                <a:solidFill>
                  <a:schemeClr val="accent6">
                    <a:lumMod val="75000"/>
                  </a:schemeClr>
                </a:solidFill>
              </a:rPr>
              <a:t>presentes</a:t>
            </a:r>
            <a:r>
              <a:rPr lang="es-EC" sz="1800" dirty="0"/>
              <a:t> en la piel del paciente y superficies del entorno inmediato</a:t>
            </a:r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2098675" y="1844675"/>
            <a:ext cx="1611313" cy="2909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buClr>
                <a:schemeClr val="bg1"/>
              </a:buClr>
            </a:pPr>
            <a:r>
              <a:rPr lang="es-EC" sz="1800" b="1" dirty="0">
                <a:solidFill>
                  <a:schemeClr val="accent6">
                    <a:lumMod val="75000"/>
                  </a:schemeClr>
                </a:solidFill>
              </a:rPr>
              <a:t>Transferencia</a:t>
            </a:r>
            <a:r>
              <a:rPr lang="es-EC" sz="1700" b="1" dirty="0">
                <a:solidFill>
                  <a:schemeClr val="accent1"/>
                </a:solidFill>
              </a:rPr>
              <a:t> </a:t>
            </a:r>
            <a:r>
              <a:rPr lang="es-EC" sz="1800" dirty="0"/>
              <a:t>de gérmenes a través de las manos de los profesionales de la salud</a:t>
            </a:r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3783013" y="1844675"/>
            <a:ext cx="1611312" cy="2909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s-EC" sz="1800" dirty="0"/>
              <a:t>Los gérmenes que </a:t>
            </a:r>
            <a:r>
              <a:rPr lang="es-EC" sz="1800" b="1" dirty="0">
                <a:solidFill>
                  <a:schemeClr val="accent6">
                    <a:lumMod val="75000"/>
                  </a:schemeClr>
                </a:solidFill>
              </a:rPr>
              <a:t>sobreviven</a:t>
            </a:r>
            <a:r>
              <a:rPr lang="es-EC" sz="1800" dirty="0"/>
              <a:t> en las manos durante varios minutos </a:t>
            </a:r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5467350" y="1844675"/>
            <a:ext cx="1611313" cy="2909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s-EC" sz="1800" dirty="0"/>
              <a:t>Una higiene de manos deficiente, se traduce en </a:t>
            </a:r>
            <a:r>
              <a:rPr lang="es-EC" sz="1800" b="1" dirty="0">
                <a:solidFill>
                  <a:schemeClr val="accent6">
                    <a:lumMod val="75000"/>
                  </a:schemeClr>
                </a:solidFill>
              </a:rPr>
              <a:t>manos contaminadas </a:t>
            </a:r>
          </a:p>
        </p:txBody>
      </p:sp>
      <p:sp>
        <p:nvSpPr>
          <p:cNvPr id="16391" name="Rectangle 16"/>
          <p:cNvSpPr>
            <a:spLocks noChangeArrowheads="1"/>
          </p:cNvSpPr>
          <p:nvPr/>
        </p:nvSpPr>
        <p:spPr bwMode="auto">
          <a:xfrm>
            <a:off x="7153275" y="1844675"/>
            <a:ext cx="1611313" cy="2909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s-EC" sz="1800" dirty="0"/>
              <a:t>Las manos contaminadas </a:t>
            </a:r>
            <a:r>
              <a:rPr lang="es-EC" sz="1800" b="1" dirty="0">
                <a:solidFill>
                  <a:schemeClr val="accent6">
                    <a:lumMod val="75000"/>
                  </a:schemeClr>
                </a:solidFill>
              </a:rPr>
              <a:t>transmiten</a:t>
            </a:r>
            <a:r>
              <a:rPr lang="es-EC" sz="1800" dirty="0"/>
              <a:t> gérmenes por contacto directo con el paciente o el entorno inmediato del mismo. </a:t>
            </a:r>
          </a:p>
        </p:txBody>
      </p:sp>
      <p:sp>
        <p:nvSpPr>
          <p:cNvPr id="16392" name="Rectangle 17"/>
          <p:cNvSpPr>
            <a:spLocks noChangeArrowheads="1"/>
          </p:cNvSpPr>
          <p:nvPr/>
        </p:nvSpPr>
        <p:spPr bwMode="auto">
          <a:xfrm>
            <a:off x="414338" y="1441450"/>
            <a:ext cx="1611312" cy="3286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C" sz="1800" b="1">
                <a:solidFill>
                  <a:schemeClr val="bg1"/>
                </a:solidFill>
              </a:rPr>
              <a:t>Uno</a:t>
            </a:r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2098675" y="1441450"/>
            <a:ext cx="1611313" cy="3286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C" sz="1800" b="1">
                <a:solidFill>
                  <a:schemeClr val="bg1"/>
                </a:solidFill>
              </a:rPr>
              <a:t>Dos</a:t>
            </a:r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3783013" y="1441450"/>
            <a:ext cx="1611312" cy="3286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C" sz="1800" b="1">
                <a:solidFill>
                  <a:schemeClr val="bg1"/>
                </a:solidFill>
              </a:rPr>
              <a:t>Tres</a:t>
            </a:r>
          </a:p>
        </p:txBody>
      </p:sp>
      <p:sp>
        <p:nvSpPr>
          <p:cNvPr id="16395" name="Rectangle 20"/>
          <p:cNvSpPr>
            <a:spLocks noChangeArrowheads="1"/>
          </p:cNvSpPr>
          <p:nvPr/>
        </p:nvSpPr>
        <p:spPr bwMode="auto">
          <a:xfrm>
            <a:off x="5467350" y="1441450"/>
            <a:ext cx="1611313" cy="3286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C" sz="1800" b="1">
                <a:solidFill>
                  <a:schemeClr val="bg1"/>
                </a:solidFill>
              </a:rPr>
              <a:t>Cuatro</a:t>
            </a:r>
          </a:p>
        </p:txBody>
      </p:sp>
      <p:sp>
        <p:nvSpPr>
          <p:cNvPr id="16396" name="Rectangle 21"/>
          <p:cNvSpPr>
            <a:spLocks noChangeArrowheads="1"/>
          </p:cNvSpPr>
          <p:nvPr/>
        </p:nvSpPr>
        <p:spPr bwMode="auto">
          <a:xfrm>
            <a:off x="7153275" y="1441450"/>
            <a:ext cx="1611313" cy="3286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C" sz="1800" b="1">
                <a:solidFill>
                  <a:schemeClr val="bg1"/>
                </a:solidFill>
              </a:rPr>
              <a:t>Cinco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6cd2d11-7324-4fad-8fc6-bd40923398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6b464bc-30ea-40de-9850-75c06f3aa1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f7428db-6eee-45a6-879a-977f461344b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cd90e9c-ac54-4134-9c1c-ca575c2aefbd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1060</Words>
  <Application>Microsoft Office PowerPoint</Application>
  <PresentationFormat>Presentación en pantalla (4:3)</PresentationFormat>
  <Paragraphs>134</Paragraphs>
  <Slides>25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  <vt:variant>
        <vt:lpstr>Presentaciones personalizadas</vt:lpstr>
      </vt:variant>
      <vt:variant>
        <vt:i4>1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Infecciones Asociadas a la Atención en Salud (IAAS) y la mejora de higiene de manos</vt:lpstr>
      <vt:lpstr>Objetivos</vt:lpstr>
      <vt:lpstr>Presentación de PowerPoint</vt:lpstr>
      <vt:lpstr>EL IMPACTO DE LAS IAAS</vt:lpstr>
      <vt:lpstr>Focos frecuentes de infección</vt:lpstr>
      <vt:lpstr>PREVENCIÓN DE IAAS</vt:lpstr>
      <vt:lpstr>Transmisión a través de las manos</vt:lpstr>
      <vt:lpstr>5 etapas para la transmisión por las manos</vt:lpstr>
      <vt:lpstr>¿Por qué se debe hacer higiene de manos?</vt:lpstr>
      <vt:lpstr>Conoce Usted los 5 Momentos de la Higiene de Manos?</vt:lpstr>
      <vt:lpstr>El enfoque de  “Los 5 momentos para la higiene de manos”</vt:lpstr>
      <vt:lpstr>¿Cómo realizar higiene de las manos?</vt:lpstr>
      <vt:lpstr>¿Cómo realizar higiene de las manos?</vt:lpstr>
      <vt:lpstr>¿Cual es el tiempo  que le toma a Usted  realizar la fricción  con Preparado  de base alcohólica?</vt:lpstr>
      <vt:lpstr>¿Cómo hacer higiene de manos con PBA?</vt:lpstr>
      <vt:lpstr>Ventajas de utilizar un PBA</vt:lpstr>
      <vt:lpstr>¿Cual es el tiempo que le toma a Usted realizar el lavado de manos con agua y jabón?</vt:lpstr>
      <vt:lpstr>¿Cómo lavarse las manos con agua y jabón?</vt:lpstr>
      <vt:lpstr>Higiene de manos y uso de guantes</vt:lpstr>
      <vt:lpstr>¿Porque no realizamos  una adecuada  higiene de manos?</vt:lpstr>
      <vt:lpstr>El incumplimiento de la higiene de manos</vt:lpstr>
      <vt:lpstr>¿Cuál es su plan  de acción para mejorar la higiene  de manos en su  servicio?</vt:lpstr>
      <vt:lpstr>Componentes de la estrategia multimodal de higiene de manos</vt:lpstr>
      <vt:lpstr>Presentación de PowerPoint</vt:lpstr>
      <vt:lpstr>Presentación personalizada 1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Pepe Bonilla</dc:creator>
  <cp:lastModifiedBy>Pamela Peñafiel</cp:lastModifiedBy>
  <cp:revision>90</cp:revision>
  <dcterms:created xsi:type="dcterms:W3CDTF">2016-10-13T15:23:16Z</dcterms:created>
  <dcterms:modified xsi:type="dcterms:W3CDTF">2023-04-26T15:29:49Z</dcterms:modified>
</cp:coreProperties>
</file>